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1" r:id="rId5"/>
    <p:sldId id="260" r:id="rId6"/>
    <p:sldId id="262" r:id="rId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76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C1990-4823-4CB7-A9A9-747BCBD6FA6F}" type="datetimeFigureOut">
              <a:rPr lang="pt-BR" smtClean="0"/>
              <a:t>09/02/2015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DFEB-7879-42F9-A888-20AF7384D2D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C1990-4823-4CB7-A9A9-747BCBD6FA6F}" type="datetimeFigureOut">
              <a:rPr lang="pt-BR" smtClean="0"/>
              <a:t>09/02/2015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DFEB-7879-42F9-A888-20AF7384D2D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C1990-4823-4CB7-A9A9-747BCBD6FA6F}" type="datetimeFigureOut">
              <a:rPr lang="pt-BR" smtClean="0"/>
              <a:t>09/02/2015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DFEB-7879-42F9-A888-20AF7384D2D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C1990-4823-4CB7-A9A9-747BCBD6FA6F}" type="datetimeFigureOut">
              <a:rPr lang="pt-BR" smtClean="0"/>
              <a:t>09/02/2015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DFEB-7879-42F9-A888-20AF7384D2D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C1990-4823-4CB7-A9A9-747BCBD6FA6F}" type="datetimeFigureOut">
              <a:rPr lang="pt-BR" smtClean="0"/>
              <a:t>09/02/2015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DFEB-7879-42F9-A888-20AF7384D2D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C1990-4823-4CB7-A9A9-747BCBD6FA6F}" type="datetimeFigureOut">
              <a:rPr lang="pt-BR" smtClean="0"/>
              <a:t>09/02/2015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DFEB-7879-42F9-A888-20AF7384D2D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C1990-4823-4CB7-A9A9-747BCBD6FA6F}" type="datetimeFigureOut">
              <a:rPr lang="pt-BR" smtClean="0"/>
              <a:t>09/02/2015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DFEB-7879-42F9-A888-20AF7384D2D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C1990-4823-4CB7-A9A9-747BCBD6FA6F}" type="datetimeFigureOut">
              <a:rPr lang="pt-BR" smtClean="0"/>
              <a:t>09/02/2015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DFEB-7879-42F9-A888-20AF7384D2D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C1990-4823-4CB7-A9A9-747BCBD6FA6F}" type="datetimeFigureOut">
              <a:rPr lang="pt-BR" smtClean="0"/>
              <a:t>09/02/2015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DFEB-7879-42F9-A888-20AF7384D2D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C1990-4823-4CB7-A9A9-747BCBD6FA6F}" type="datetimeFigureOut">
              <a:rPr lang="pt-BR" smtClean="0"/>
              <a:t>09/02/2015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DFEB-7879-42F9-A888-20AF7384D2D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C1990-4823-4CB7-A9A9-747BCBD6FA6F}" type="datetimeFigureOut">
              <a:rPr lang="pt-BR" smtClean="0"/>
              <a:t>09/02/2015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DFEB-7879-42F9-A888-20AF7384D2D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C1990-4823-4CB7-A9A9-747BCBD6FA6F}" type="datetimeFigureOut">
              <a:rPr lang="pt-BR" smtClean="0"/>
              <a:t>09/02/2015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DDFEB-7879-42F9-A888-20AF7384D2D5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t.wikipedia.org/wiki/1949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 contrast="15000"/>
          </a:blip>
          <a:srcRect/>
          <a:stretch>
            <a:fillRect l="-17000" t="-3000" r="-1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844805"/>
            <a:ext cx="7772400" cy="2870211"/>
          </a:xfrm>
        </p:spPr>
        <p:txBody>
          <a:bodyPr>
            <a:noAutofit/>
          </a:bodyPr>
          <a:lstStyle/>
          <a:p>
            <a:r>
              <a:rPr lang="pt-BR" sz="6600" b="1" dirty="0" smtClean="0">
                <a:ln w="22225">
                  <a:solidFill>
                    <a:srgbClr val="3376D9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Federação Espírita Brasileira</a:t>
            </a:r>
            <a:br>
              <a:rPr lang="pt-BR" sz="6600" b="1" dirty="0" smtClean="0">
                <a:ln w="22225">
                  <a:solidFill>
                    <a:srgbClr val="3376D9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pt-BR" sz="6600" b="1" dirty="0" smtClean="0">
                <a:ln w="22225">
                  <a:solidFill>
                    <a:srgbClr val="3376D9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e</a:t>
            </a:r>
            <a:br>
              <a:rPr lang="pt-BR" sz="6600" b="1" dirty="0" smtClean="0">
                <a:ln w="22225">
                  <a:solidFill>
                    <a:srgbClr val="3376D9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pt-BR" sz="6600" b="1" dirty="0" smtClean="0">
                <a:ln w="22225">
                  <a:solidFill>
                    <a:srgbClr val="3376D9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Movimento Espírita</a:t>
            </a:r>
            <a:endParaRPr lang="pt-BR" sz="6600" b="1" dirty="0">
              <a:ln w="22225">
                <a:solidFill>
                  <a:srgbClr val="3376D9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C:\Users\PoloGoiania\Desktop\marcas-feb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90602" y="71414"/>
            <a:ext cx="3010586" cy="1500198"/>
          </a:xfrm>
          <a:prstGeom prst="rect">
            <a:avLst/>
          </a:prstGeom>
          <a:noFill/>
        </p:spPr>
      </p:pic>
      <p:sp>
        <p:nvSpPr>
          <p:cNvPr id="3" name="CaixaDeTexto 2"/>
          <p:cNvSpPr txBox="1"/>
          <p:nvPr/>
        </p:nvSpPr>
        <p:spPr>
          <a:xfrm>
            <a:off x="8460432" y="6341210"/>
            <a:ext cx="683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>
                <a:solidFill>
                  <a:srgbClr val="0070C0"/>
                </a:solidFill>
              </a:rPr>
              <a:t>01</a:t>
            </a:r>
            <a:endParaRPr lang="pt-BR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18000" b="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5400" b="1" dirty="0" smtClean="0">
                <a:ln w="1905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Federação Espírita Brasileira</a:t>
            </a:r>
            <a:endParaRPr lang="pt-BR" sz="5400" b="1" dirty="0">
              <a:ln w="1905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Retângulo de cantos arredondados 3"/>
          <p:cNvSpPr/>
          <p:nvPr/>
        </p:nvSpPr>
        <p:spPr>
          <a:xfrm>
            <a:off x="285720" y="2143116"/>
            <a:ext cx="2571768" cy="44291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000" i="1" dirty="0" smtClean="0"/>
              <a:t>Casa </a:t>
            </a:r>
            <a:r>
              <a:rPr lang="pt-BR" sz="2000" i="1" dirty="0" err="1" smtClean="0"/>
              <a:t>Máter</a:t>
            </a:r>
            <a:r>
              <a:rPr lang="pt-BR" sz="2000" i="1" dirty="0" smtClean="0"/>
              <a:t> </a:t>
            </a:r>
            <a:r>
              <a:rPr lang="pt-BR" sz="2000" dirty="0" smtClean="0"/>
              <a:t>do Espiritismo brasileiro, fundada em 1884, que congrega as Casas Espíritas do país </a:t>
            </a:r>
            <a:r>
              <a:rPr lang="pt-BR" sz="2000" dirty="0" err="1" smtClean="0"/>
              <a:t>direcionando-lhes</a:t>
            </a:r>
            <a:r>
              <a:rPr lang="pt-BR" sz="2000" dirty="0" smtClean="0"/>
              <a:t> e </a:t>
            </a:r>
            <a:r>
              <a:rPr lang="pt-BR" sz="2000" dirty="0" err="1" smtClean="0"/>
              <a:t>sustentando-lhes</a:t>
            </a:r>
            <a:r>
              <a:rPr lang="pt-BR" sz="2000" dirty="0" smtClean="0"/>
              <a:t> as atividades sob os princípios da Doutrina Espírita.</a:t>
            </a:r>
            <a:endParaRPr lang="pt-BR" sz="2000" i="1" dirty="0"/>
          </a:p>
        </p:txBody>
      </p:sp>
      <p:sp>
        <p:nvSpPr>
          <p:cNvPr id="6" name="Retângulo de cantos arredondados 5"/>
          <p:cNvSpPr/>
          <p:nvPr/>
        </p:nvSpPr>
        <p:spPr>
          <a:xfrm>
            <a:off x="3275856" y="2143116"/>
            <a:ext cx="2571768" cy="44291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400" dirty="0"/>
              <a:t>É o </a:t>
            </a:r>
            <a:r>
              <a:rPr lang="pt-BR" sz="1400" i="1" dirty="0"/>
              <a:t>Pacto Áureo</a:t>
            </a:r>
            <a:r>
              <a:rPr lang="pt-BR" sz="1400" dirty="0"/>
              <a:t> a expressão mais lúcida de entendimento e concórdia entre  cultores da Doutrina dos Espíritos, que podem divergir em pequenos e secundários pontos doutrinários, mas que não têm razão para fazer da divergência pomo de discórdia, de intransigência, intolerância e incompreensão. Ele veio compatibilizar a vivência da Doutrina dentro do princípio da liberdade, sem exclusão do amor fraterno, tornando viável o que parecia inconciliável.</a:t>
            </a:r>
          </a:p>
        </p:txBody>
      </p:sp>
      <p:sp>
        <p:nvSpPr>
          <p:cNvPr id="7" name="Retângulo de cantos arredondados 6"/>
          <p:cNvSpPr/>
          <p:nvPr/>
        </p:nvSpPr>
        <p:spPr>
          <a:xfrm>
            <a:off x="6286512" y="2143116"/>
            <a:ext cx="2571768" cy="44291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dirty="0"/>
              <a:t>Movimento espírita é o conjunto de atividades desenvolvidas organizadamente pelos espíritas, para por em prática a Doutrina Espírita, através de instituições, encontros fraternos, congressos, palestras, edições de livros, etc. </a:t>
            </a:r>
          </a:p>
        </p:txBody>
      </p:sp>
      <p:sp>
        <p:nvSpPr>
          <p:cNvPr id="8" name="Retângulo com Canto Aparado do Mesmo Lado 7"/>
          <p:cNvSpPr/>
          <p:nvPr/>
        </p:nvSpPr>
        <p:spPr>
          <a:xfrm>
            <a:off x="642910" y="1571612"/>
            <a:ext cx="1928826" cy="500066"/>
          </a:xfrm>
          <a:prstGeom prst="snip2SameRect">
            <a:avLst>
              <a:gd name="adj1" fmla="val 44372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 smtClean="0">
                <a:latin typeface="+mj-lt"/>
                <a:cs typeface="Arial" pitchFamily="34" charset="0"/>
              </a:rPr>
              <a:t>FEB</a:t>
            </a:r>
            <a:endParaRPr lang="pt-BR" sz="3200" b="1" dirty="0">
              <a:latin typeface="+mj-lt"/>
              <a:cs typeface="Arial" pitchFamily="34" charset="0"/>
            </a:endParaRPr>
          </a:p>
        </p:txBody>
      </p:sp>
      <p:sp>
        <p:nvSpPr>
          <p:cNvPr id="9" name="Retângulo com Canto Aparado do Mesmo Lado 8"/>
          <p:cNvSpPr/>
          <p:nvPr/>
        </p:nvSpPr>
        <p:spPr>
          <a:xfrm>
            <a:off x="3633046" y="1571612"/>
            <a:ext cx="1928826" cy="500066"/>
          </a:xfrm>
          <a:prstGeom prst="snip2SameRect">
            <a:avLst>
              <a:gd name="adj1" fmla="val 44372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200" b="1" dirty="0" smtClean="0"/>
              <a:t>Pacto Áureo</a:t>
            </a:r>
            <a:endParaRPr lang="pt-BR" sz="2200" b="1" dirty="0"/>
          </a:p>
        </p:txBody>
      </p:sp>
      <p:sp>
        <p:nvSpPr>
          <p:cNvPr id="10" name="Retângulo com Canto Aparado do Mesmo Lado 9"/>
          <p:cNvSpPr/>
          <p:nvPr/>
        </p:nvSpPr>
        <p:spPr>
          <a:xfrm>
            <a:off x="6643702" y="1571612"/>
            <a:ext cx="1928826" cy="500066"/>
          </a:xfrm>
          <a:prstGeom prst="snip2SameRect">
            <a:avLst>
              <a:gd name="adj1" fmla="val 44372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pt-BR" b="1" dirty="0" smtClean="0"/>
              <a:t>Movimento</a:t>
            </a:r>
          </a:p>
          <a:p>
            <a:pPr algn="ctr">
              <a:lnSpc>
                <a:spcPct val="80000"/>
              </a:lnSpc>
            </a:pPr>
            <a:r>
              <a:rPr lang="pt-BR" b="1" dirty="0" smtClean="0"/>
              <a:t>Espírita</a:t>
            </a:r>
            <a:endParaRPr lang="pt-BR" b="1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8460432" y="6341210"/>
            <a:ext cx="683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>
                <a:solidFill>
                  <a:srgbClr val="0070C0"/>
                </a:solidFill>
              </a:rPr>
              <a:t>02</a:t>
            </a:r>
            <a:endParaRPr lang="pt-BR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t="18000" b="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pt-BR" sz="5400" b="1" dirty="0" smtClean="0">
                <a:ln w="1905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Federação Espírita Brasileira</a:t>
            </a:r>
            <a:endParaRPr lang="pt-BR" sz="5400" b="1" dirty="0">
              <a:ln w="1905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357158" y="1268760"/>
            <a:ext cx="8429684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66688" algn="just">
              <a:buFont typeface="Arial" panose="020B0604020202020204" pitchFamily="34" charset="0"/>
              <a:buChar char="•"/>
            </a:pPr>
            <a:r>
              <a:rPr lang="pt-BR" sz="2300" b="1" dirty="0" smtClean="0">
                <a:latin typeface="+mj-lt"/>
                <a:cs typeface="Arial" pitchFamily="34" charset="0"/>
              </a:rPr>
              <a:t>“Fundada em 2 de janeiro de 1884 </a:t>
            </a:r>
            <a:r>
              <a:rPr lang="pt-BR" sz="2300" b="1" dirty="0">
                <a:latin typeface="+mj-lt"/>
                <a:cs typeface="Arial" pitchFamily="34" charset="0"/>
              </a:rPr>
              <a:t>no Rio de </a:t>
            </a:r>
            <a:r>
              <a:rPr lang="pt-BR" sz="2300" b="1" dirty="0" smtClean="0">
                <a:latin typeface="+mj-lt"/>
                <a:cs typeface="Arial" pitchFamily="34" charset="0"/>
              </a:rPr>
              <a:t>Janeiro.</a:t>
            </a:r>
          </a:p>
          <a:p>
            <a:pPr marL="176213" algn="just"/>
            <a:r>
              <a:rPr lang="pt-BR" sz="2300" b="1" dirty="0" smtClean="0">
                <a:latin typeface="+mj-lt"/>
                <a:cs typeface="Arial" pitchFamily="34" charset="0"/>
              </a:rPr>
              <a:t>[...]sob </a:t>
            </a:r>
            <a:r>
              <a:rPr lang="pt-BR" sz="2300" b="1" dirty="0">
                <a:latin typeface="+mj-lt"/>
                <a:cs typeface="Arial" pitchFamily="34" charset="0"/>
              </a:rPr>
              <a:t>a proteção de Ismael, a época propícia para desempenhar a sua elevada tarefa junto de todos os grupos do país, no sentido de federá-los, coordenando-lhes as atividades dentro das mais sadias expressões da Doutrina </a:t>
            </a:r>
            <a:r>
              <a:rPr lang="pt-BR" sz="2300" b="1" dirty="0" smtClean="0">
                <a:latin typeface="+mj-lt"/>
                <a:cs typeface="Arial" pitchFamily="34" charset="0"/>
              </a:rPr>
              <a:t>[…].</a:t>
            </a:r>
            <a:endParaRPr lang="pt-BR" sz="2300" b="1" dirty="0">
              <a:latin typeface="+mj-lt"/>
              <a:cs typeface="Arial" pitchFamily="34" charset="0"/>
            </a:endParaRPr>
          </a:p>
          <a:p>
            <a:pPr marL="179388" indent="-166688" algn="just">
              <a:buFont typeface="Arial" panose="020B0604020202020204" pitchFamily="34" charset="0"/>
              <a:buChar char="•"/>
            </a:pPr>
            <a:r>
              <a:rPr lang="pt-BR" sz="2300" b="1" dirty="0" smtClean="0">
                <a:latin typeface="+mj-lt"/>
                <a:cs typeface="Arial" pitchFamily="34" charset="0"/>
              </a:rPr>
              <a:t>A </a:t>
            </a:r>
            <a:r>
              <a:rPr lang="pt-BR" sz="2300" b="1" dirty="0">
                <a:latin typeface="+mj-lt"/>
                <a:cs typeface="Arial" pitchFamily="34" charset="0"/>
              </a:rPr>
              <a:t>sua organização federativa é o programa ideal da Doutrina no Brasil, quando chegar a ser integralmente compreendido por todas as agremiações de estudos evangélicos no país</a:t>
            </a:r>
            <a:r>
              <a:rPr lang="pt-BR" sz="2300" b="1" dirty="0" smtClean="0">
                <a:latin typeface="+mj-lt"/>
                <a:cs typeface="Arial" pitchFamily="34" charset="0"/>
              </a:rPr>
              <a:t>.</a:t>
            </a:r>
            <a:endParaRPr lang="pt-BR" sz="2300" b="1" dirty="0">
              <a:latin typeface="+mj-lt"/>
              <a:cs typeface="Arial" pitchFamily="34" charset="0"/>
            </a:endParaRPr>
          </a:p>
          <a:p>
            <a:pPr marL="179388" indent="-166688" algn="just">
              <a:buFont typeface="Arial" panose="020B0604020202020204" pitchFamily="34" charset="0"/>
              <a:buChar char="•"/>
            </a:pPr>
            <a:r>
              <a:rPr lang="pt-BR" sz="2300" b="1" dirty="0" smtClean="0">
                <a:latin typeface="+mj-lt"/>
                <a:cs typeface="Arial" pitchFamily="34" charset="0"/>
              </a:rPr>
              <a:t>Todos </a:t>
            </a:r>
            <a:r>
              <a:rPr lang="pt-BR" sz="2300" b="1" dirty="0">
                <a:latin typeface="+mj-lt"/>
                <a:cs typeface="Arial" pitchFamily="34" charset="0"/>
              </a:rPr>
              <a:t>os grupos doutrinários, ainda os que se lhe conservam infensos, ou indiferentes, estão ligados a ela por laços indissolúveis no mundo espiritual. Todos os espiritistas do país se lhe reúnem pelas mais sacrossantas afinidades sentimentais na obra comum </a:t>
            </a:r>
            <a:r>
              <a:rPr lang="pt-BR" sz="2300" b="1" dirty="0" smtClean="0">
                <a:latin typeface="+mj-lt"/>
                <a:cs typeface="Arial" pitchFamily="34" charset="0"/>
              </a:rPr>
              <a:t>[…].” </a:t>
            </a:r>
          </a:p>
          <a:p>
            <a:pPr marL="12700" algn="just"/>
            <a:r>
              <a:rPr lang="pt-BR" sz="2300" b="1" dirty="0" smtClean="0"/>
              <a:t>(</a:t>
            </a:r>
            <a:r>
              <a:rPr lang="pt-BR" sz="2300" b="1" dirty="0"/>
              <a:t>Humberto de Campos, </a:t>
            </a:r>
            <a:r>
              <a:rPr lang="pt-BR" sz="2300" b="1" i="1" dirty="0"/>
              <a:t>Brasil: coração do mundo, pátria do Evangelho, </a:t>
            </a:r>
            <a:r>
              <a:rPr lang="pt-BR" sz="2300" b="1" dirty="0"/>
              <a:t>19. ed., p. 218-219, 222-223</a:t>
            </a:r>
            <a:r>
              <a:rPr lang="pt-BR" sz="2300" b="1" dirty="0" smtClean="0"/>
              <a:t>).</a:t>
            </a:r>
            <a:endParaRPr lang="pt-BR" sz="2300" b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8460432" y="6341210"/>
            <a:ext cx="683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>
                <a:solidFill>
                  <a:srgbClr val="0070C0"/>
                </a:solidFill>
              </a:rPr>
              <a:t>03</a:t>
            </a:r>
            <a:endParaRPr lang="pt-BR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t="18000" b="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pt-BR" sz="5400" b="1" dirty="0" smtClean="0">
                <a:ln w="1905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Movimento Espírita</a:t>
            </a:r>
            <a:endParaRPr lang="pt-BR" sz="5400" b="1" dirty="0">
              <a:ln w="1905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357158" y="1268760"/>
            <a:ext cx="842968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66688" algn="just">
              <a:buFont typeface="Arial" panose="020B0604020202020204" pitchFamily="34" charset="0"/>
              <a:buChar char="•"/>
            </a:pPr>
            <a:r>
              <a:rPr lang="pt-BR" sz="2600" b="1" dirty="0"/>
              <a:t>O Movimento Espírita é, portanto, um meio para se aplicar a Doutrina Espírita em todos os sentidos, para se divulgar os seus princípios e se exercitar a vivência de suas máximas. </a:t>
            </a:r>
            <a:endParaRPr lang="pt-BR" sz="2600" b="1" dirty="0" smtClean="0">
              <a:cs typeface="Arial" pitchFamily="34" charset="0"/>
            </a:endParaRPr>
          </a:p>
          <a:p>
            <a:pPr marL="987425" algn="just"/>
            <a:endParaRPr lang="pt-BR" sz="2600" b="1" dirty="0">
              <a:cs typeface="Arial" pitchFamily="34" charset="0"/>
            </a:endParaRPr>
          </a:p>
          <a:p>
            <a:pPr marL="179388" indent="-166688" algn="just">
              <a:buFont typeface="Arial" panose="020B0604020202020204" pitchFamily="34" charset="0"/>
              <a:buChar char="•"/>
            </a:pPr>
            <a:r>
              <a:rPr lang="pt-BR" sz="2600" b="1" dirty="0"/>
              <a:t>A razão de ser do movimento espírita só pode ser a divulgação e a prática da Doutrina Espírita</a:t>
            </a:r>
            <a:r>
              <a:rPr lang="pt-BR" sz="2600" b="1" dirty="0" smtClean="0"/>
              <a:t>.</a:t>
            </a:r>
          </a:p>
          <a:p>
            <a:pPr marL="12700" algn="just"/>
            <a:endParaRPr lang="pt-BR" sz="2600" b="1" dirty="0">
              <a:cs typeface="Arial" pitchFamily="34" charset="0"/>
            </a:endParaRPr>
          </a:p>
          <a:p>
            <a:pPr marL="179388" indent="-166688" algn="just">
              <a:buFont typeface="Arial" panose="020B0604020202020204" pitchFamily="34" charset="0"/>
              <a:buChar char="•"/>
            </a:pPr>
            <a:r>
              <a:rPr lang="pt-BR" sz="2600" b="1" dirty="0"/>
              <a:t>Cada página de livro, jornal ou revista espírita, cada programa espírita de rádio ou televisão, cada palestra ou conferência espírita constituem sagrada oportunidade para a divulgação dos princípios e dos esclarecimentos da Doutrina dos Espíritos</a:t>
            </a:r>
            <a:endParaRPr lang="pt-BR" sz="2600" b="1" dirty="0">
              <a:cs typeface="Arial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8460432" y="6341210"/>
            <a:ext cx="683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>
                <a:solidFill>
                  <a:srgbClr val="0070C0"/>
                </a:solidFill>
              </a:rPr>
              <a:t>04</a:t>
            </a:r>
            <a:endParaRPr lang="pt-BR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72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t="18000" b="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pt-BR" sz="5400" b="1" dirty="0" smtClean="0">
                <a:ln w="1905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Pacto Áureo</a:t>
            </a:r>
            <a:endParaRPr lang="pt-BR" sz="5400" b="1" dirty="0">
              <a:ln w="1905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357158" y="1268760"/>
            <a:ext cx="842968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500" b="1" dirty="0"/>
              <a:t>O chamado Pacto Áureo foi um acordo celebrado entre a Federação Espírita Brasileira (FEB) e representantes de várias Federações e Uniões de âmbito estadual, visando à unificação do movimento espírita </a:t>
            </a:r>
            <a:r>
              <a:rPr lang="pt-BR" sz="2500" b="1" dirty="0" smtClean="0"/>
              <a:t>brasileiro.</a:t>
            </a:r>
          </a:p>
          <a:p>
            <a:pPr algn="just"/>
            <a:endParaRPr lang="pt-BR" sz="2500" b="1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500" b="1" dirty="0" smtClean="0"/>
              <a:t>Foi </a:t>
            </a:r>
            <a:r>
              <a:rPr lang="pt-BR" sz="2500" b="1" dirty="0"/>
              <a:t>assinado na sede FEB, na cidade do Rio de Janeiro, em 5 de outubro de </a:t>
            </a:r>
            <a:r>
              <a:rPr lang="pt-BR" sz="2500" b="1" dirty="0">
                <a:hlinkClick r:id="rId3"/>
              </a:rPr>
              <a:t>1949</a:t>
            </a:r>
            <a:r>
              <a:rPr lang="pt-BR" sz="2500" b="1" dirty="0"/>
              <a:t>. A expressão “Pacto Áureo” é atribuída a Artur Lins de Vasconcellos Lopes, um de seus signatários</a:t>
            </a:r>
            <a:r>
              <a:rPr lang="pt-BR" sz="2500" b="1" dirty="0" smtClean="0"/>
              <a:t>.</a:t>
            </a:r>
          </a:p>
          <a:p>
            <a:pPr algn="just"/>
            <a:endParaRPr lang="pt-BR" sz="2500" b="1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500" b="1" dirty="0" smtClean="0"/>
              <a:t>Em 1º </a:t>
            </a:r>
            <a:r>
              <a:rPr lang="pt-BR" sz="2500" b="1" dirty="0"/>
              <a:t>de janeiro do ano seguinte (1950), foi instituído o Conselho Federativo </a:t>
            </a:r>
            <a:r>
              <a:rPr lang="pt-BR" sz="2500" b="1" dirty="0" smtClean="0"/>
              <a:t>Nacional e </a:t>
            </a:r>
            <a:r>
              <a:rPr lang="pt-BR" sz="2500" b="1" dirty="0"/>
              <a:t>desde então o CFN exerce a função de dirimir dúvidas, orientando o movimento espírita e recomendando normas e diretrizes para os Centros Espíritas.</a:t>
            </a:r>
            <a:endParaRPr lang="pt-BR" sz="2500" b="1" dirty="0" smtClean="0">
              <a:latin typeface="+mj-lt"/>
              <a:cs typeface="Arial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8460432" y="6341210"/>
            <a:ext cx="683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>
                <a:solidFill>
                  <a:srgbClr val="0070C0"/>
                </a:solidFill>
              </a:rPr>
              <a:t>05</a:t>
            </a:r>
            <a:endParaRPr lang="pt-BR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14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 contrast="15000"/>
          </a:blip>
          <a:srcRect/>
          <a:stretch>
            <a:fillRect l="-17000" t="-3000" r="-1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251520" y="1940347"/>
            <a:ext cx="8784976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700" b="1" dirty="0" smtClean="0">
                <a:ln w="1270">
                  <a:solidFill>
                    <a:schemeClr val="bg1">
                      <a:alpha val="20000"/>
                    </a:schemeClr>
                  </a:solidFill>
                </a:ln>
              </a:rPr>
              <a:t>“Uni-vos</a:t>
            </a:r>
            <a:r>
              <a:rPr lang="pt-BR" sz="2700" b="1" dirty="0">
                <a:ln w="1270">
                  <a:solidFill>
                    <a:schemeClr val="bg1">
                      <a:alpha val="20000"/>
                    </a:schemeClr>
                  </a:solidFill>
                </a:ln>
              </a:rPr>
              <a:t>, pois, pela fraternidade, debaixo das vistas do bom Ismael, vosso Guia e Protetor. Salvai-vos pela Caridade, distribuindo o bem por toda a parte, indistintamente, sem pensamento oculto, àqueles que vos pedem lhes deis da vossa crença ao menos um testemunho moral, que os possa obrigar a respeitar em vós o indivíduo bem-intencionado e verdadeiramente cristão.”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3779912" y="5097958"/>
            <a:ext cx="5256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i="1" dirty="0"/>
              <a:t>Mensagem recebida em 1889 pelo médium Frederico Júnior, na Sociedade Espírita Fraternidade- RJ. </a:t>
            </a:r>
            <a:r>
              <a:rPr lang="pt-BR" dirty="0"/>
              <a:t>(Allan Kardec, </a:t>
            </a:r>
            <a:r>
              <a:rPr lang="pt-BR" i="1" dirty="0"/>
              <a:t>A prece segundo o Evangelho, </a:t>
            </a:r>
            <a:r>
              <a:rPr lang="pt-BR" dirty="0"/>
              <a:t>44. ed., p. 22).</a:t>
            </a:r>
          </a:p>
        </p:txBody>
      </p:sp>
      <p:pic>
        <p:nvPicPr>
          <p:cNvPr id="8" name="Picture 2" descr="C:\Users\PoloGoiania\Desktop\marcas-feb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848" y="71414"/>
            <a:ext cx="3010586" cy="1500198"/>
          </a:xfrm>
          <a:prstGeom prst="rect">
            <a:avLst/>
          </a:prstGeom>
          <a:noFill/>
        </p:spPr>
      </p:pic>
      <p:sp>
        <p:nvSpPr>
          <p:cNvPr id="7" name="CaixaDeTexto 6"/>
          <p:cNvSpPr txBox="1"/>
          <p:nvPr/>
        </p:nvSpPr>
        <p:spPr>
          <a:xfrm>
            <a:off x="8460432" y="6341210"/>
            <a:ext cx="683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>
                <a:solidFill>
                  <a:srgbClr val="0070C0"/>
                </a:solidFill>
              </a:rPr>
              <a:t>06</a:t>
            </a:r>
            <a:endParaRPr lang="pt-BR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46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553</Words>
  <Application>Microsoft Office PowerPoint</Application>
  <PresentationFormat>Apresentação na tela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Tema do Office</vt:lpstr>
      <vt:lpstr>Federação Espírita Brasileira e Movimento Espírita</vt:lpstr>
      <vt:lpstr>Federação Espírita Brasileira</vt:lpstr>
      <vt:lpstr>Federação Espírita Brasileira</vt:lpstr>
      <vt:lpstr>Movimento Espírita</vt:lpstr>
      <vt:lpstr>Pacto Áureo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PoloGoiania</dc:creator>
  <cp:lastModifiedBy>Bárbara Pessoni</cp:lastModifiedBy>
  <cp:revision>13</cp:revision>
  <dcterms:created xsi:type="dcterms:W3CDTF">2015-01-31T18:22:43Z</dcterms:created>
  <dcterms:modified xsi:type="dcterms:W3CDTF">2015-02-09T02:58:15Z</dcterms:modified>
</cp:coreProperties>
</file>